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6" r:id="rId12"/>
    <p:sldId id="277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5" r:id="rId21"/>
    <p:sldId id="278" r:id="rId22"/>
    <p:sldId id="281" r:id="rId23"/>
    <p:sldId id="280" r:id="rId24"/>
    <p:sldId id="282" r:id="rId25"/>
    <p:sldId id="283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BB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1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2819400"/>
            <a:ext cx="7858180" cy="1752600"/>
          </a:xfrm>
        </p:spPr>
        <p:txBody>
          <a:bodyPr>
            <a:noAutofit/>
          </a:bodyPr>
          <a:lstStyle/>
          <a:p>
            <a:r>
              <a:rPr lang="ru-RU" sz="3600" dirty="0" smtClean="0"/>
              <a:t>Регуляция водно-электролитного Обмена.</a:t>
            </a:r>
          </a:p>
          <a:p>
            <a:r>
              <a:rPr lang="ru-RU" sz="3600" dirty="0" smtClean="0"/>
              <a:t> Обмен кальция и фосфора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Cambria Math" pitchFamily="18" charset="0"/>
                <a:ea typeface="Cambria Math" pitchFamily="18" charset="0"/>
              </a:rPr>
              <a:t>Оренбургский государственный </a:t>
            </a:r>
            <a:br>
              <a:rPr lang="ru-RU" b="1" dirty="0" smtClean="0">
                <a:latin typeface="Cambria Math" pitchFamily="18" charset="0"/>
                <a:ea typeface="Cambria Math" pitchFamily="18" charset="0"/>
              </a:rPr>
            </a:br>
            <a:r>
              <a:rPr lang="ru-RU" b="1" dirty="0" smtClean="0">
                <a:latin typeface="Cambria Math" pitchFamily="18" charset="0"/>
                <a:ea typeface="Cambria Math" pitchFamily="18" charset="0"/>
              </a:rPr>
              <a:t>медицинский университет</a:t>
            </a:r>
            <a:r>
              <a:rPr lang="ru-RU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ru-RU" dirty="0" smtClean="0">
                <a:latin typeface="Cambria Math" pitchFamily="18" charset="0"/>
                <a:ea typeface="Cambria Math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 </a:t>
            </a:r>
            <a:r>
              <a:rPr lang="ru-RU" sz="2200" dirty="0" smtClean="0">
                <a:solidFill>
                  <a:schemeClr val="tx1"/>
                </a:solidFill>
              </a:rPr>
              <a:t/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b="1" dirty="0" smtClean="0">
                <a:solidFill>
                  <a:schemeClr val="tx1"/>
                </a:solidFill>
              </a:rPr>
              <a:t>Взаимодействие между системами регуляции водно-электролитного обмена</a:t>
            </a:r>
            <a:r>
              <a:rPr lang="ru-RU" sz="2200" dirty="0" smtClean="0">
                <a:solidFill>
                  <a:schemeClr val="tx1"/>
                </a:solidFill>
              </a:rPr>
              <a:t/>
            </a:r>
            <a:br>
              <a:rPr lang="ru-RU" sz="2200" dirty="0" smtClean="0">
                <a:solidFill>
                  <a:schemeClr val="tx1"/>
                </a:solidFill>
              </a:rPr>
            </a:br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785794"/>
            <a:ext cx="8503920" cy="5313254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dirty="0" smtClean="0"/>
              <a:t>Уменьшение  (объема) крови</a:t>
            </a:r>
          </a:p>
          <a:p>
            <a:pPr algn="ctr"/>
            <a:r>
              <a:rPr lang="ru-RU" dirty="0" smtClean="0"/>
              <a:t>                  ( кровопотеря, обезвоживание) </a:t>
            </a:r>
          </a:p>
          <a:p>
            <a:pPr algn="ctr"/>
            <a:r>
              <a:rPr lang="ru-RU" dirty="0" smtClean="0"/>
              <a:t> </a:t>
            </a:r>
          </a:p>
          <a:p>
            <a:pPr algn="ctr"/>
            <a:r>
              <a:rPr lang="ru-RU" dirty="0" smtClean="0"/>
              <a:t>              </a:t>
            </a:r>
            <a:r>
              <a:rPr lang="ru-RU" dirty="0" err="1" smtClean="0"/>
              <a:t>↓</a:t>
            </a:r>
            <a:r>
              <a:rPr lang="ru-RU" dirty="0" smtClean="0"/>
              <a:t> </a:t>
            </a:r>
            <a:r>
              <a:rPr lang="ru-RU" dirty="0" err="1" smtClean="0"/>
              <a:t>перфузионное</a:t>
            </a:r>
            <a:r>
              <a:rPr lang="ru-RU" dirty="0" smtClean="0"/>
              <a:t> давление в почках</a:t>
            </a:r>
          </a:p>
          <a:p>
            <a:pPr lvl="8" algn="ctr"/>
            <a:r>
              <a:rPr lang="ru-RU" dirty="0" smtClean="0"/>
              <a:t> </a:t>
            </a:r>
          </a:p>
          <a:p>
            <a:pPr algn="ctr"/>
            <a:r>
              <a:rPr lang="ru-RU" dirty="0" smtClean="0"/>
              <a:t>                            выработка ренина       </a:t>
            </a:r>
          </a:p>
          <a:p>
            <a:pPr algn="ctr"/>
            <a:r>
              <a:rPr lang="ru-RU" dirty="0" smtClean="0"/>
              <a:t>                                                    (-)</a:t>
            </a:r>
          </a:p>
          <a:p>
            <a:pPr algn="ctr"/>
            <a:r>
              <a:rPr lang="ru-RU" dirty="0" smtClean="0"/>
              <a:t>образуется </a:t>
            </a:r>
            <a:r>
              <a:rPr lang="ru-RU" dirty="0" err="1" smtClean="0"/>
              <a:t>ангиотензин</a:t>
            </a:r>
            <a:r>
              <a:rPr lang="ru-RU" dirty="0" smtClean="0"/>
              <a:t> 2</a:t>
            </a:r>
          </a:p>
          <a:p>
            <a:pPr algn="ctr"/>
            <a:r>
              <a:rPr lang="ru-RU" dirty="0" smtClean="0"/>
              <a:t> </a:t>
            </a:r>
          </a:p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образование             ↑АД                            стимулирует синтез </a:t>
            </a:r>
          </a:p>
          <a:p>
            <a:pPr algn="ctr"/>
            <a:r>
              <a:rPr lang="ru-RU" dirty="0" smtClean="0"/>
              <a:t>вазопрессина        (сужение </a:t>
            </a:r>
            <a:r>
              <a:rPr lang="ru-RU" dirty="0" err="1" smtClean="0"/>
              <a:t>артериол</a:t>
            </a:r>
            <a:r>
              <a:rPr lang="ru-RU" dirty="0" smtClean="0"/>
              <a:t>)       альдостерона</a:t>
            </a:r>
          </a:p>
          <a:p>
            <a:pPr algn="ctr"/>
            <a:r>
              <a:rPr lang="ru-RU" dirty="0" smtClean="0"/>
              <a:t> </a:t>
            </a:r>
          </a:p>
          <a:p>
            <a:pPr algn="ctr"/>
            <a:r>
              <a:rPr lang="ru-RU" dirty="0" smtClean="0"/>
              <a:t>     ↑ </a:t>
            </a:r>
            <a:r>
              <a:rPr lang="ru-RU" dirty="0" err="1" smtClean="0"/>
              <a:t>реабсор</a:t>
            </a:r>
            <a:r>
              <a:rPr lang="ru-RU" dirty="0" smtClean="0"/>
              <a:t>. Н</a:t>
            </a:r>
            <a:r>
              <a:rPr lang="ru-RU" baseline="-25000" dirty="0" smtClean="0"/>
              <a:t>2</a:t>
            </a:r>
            <a:r>
              <a:rPr lang="ru-RU" dirty="0" smtClean="0"/>
              <a:t>О          </a:t>
            </a:r>
            <a:r>
              <a:rPr lang="ru-RU" dirty="0" err="1" smtClean="0"/>
              <a:t>↓</a:t>
            </a:r>
            <a:r>
              <a:rPr lang="ru-RU" dirty="0" smtClean="0"/>
              <a:t> почечного                 ↑ </a:t>
            </a:r>
            <a:r>
              <a:rPr lang="ru-RU" dirty="0" err="1" smtClean="0"/>
              <a:t>реабсорбция</a:t>
            </a:r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                                 кровотока                     ионов  </a:t>
            </a:r>
            <a:r>
              <a:rPr lang="en-US" dirty="0" smtClean="0"/>
              <a:t>N</a:t>
            </a:r>
            <a:r>
              <a:rPr lang="ru-RU" dirty="0" err="1" smtClean="0"/>
              <a:t>а</a:t>
            </a:r>
            <a:r>
              <a:rPr lang="ru-RU" baseline="30000" dirty="0" err="1" smtClean="0"/>
              <a:t>+</a:t>
            </a:r>
            <a:endParaRPr lang="ru-RU" dirty="0" smtClean="0"/>
          </a:p>
          <a:p>
            <a:pPr algn="ctr"/>
            <a:r>
              <a:rPr lang="ru-RU" dirty="0" smtClean="0"/>
              <a:t> </a:t>
            </a:r>
          </a:p>
          <a:p>
            <a:pPr algn="ctr"/>
            <a:r>
              <a:rPr lang="ru-RU" dirty="0" err="1" smtClean="0"/>
              <a:t>↓</a:t>
            </a:r>
            <a:r>
              <a:rPr lang="ru-RU" dirty="0" smtClean="0"/>
              <a:t> диурез                  задержка           нормализация </a:t>
            </a:r>
            <a:r>
              <a:rPr lang="ru-RU" dirty="0" err="1" smtClean="0"/>
              <a:t>осм</a:t>
            </a:r>
            <a:r>
              <a:rPr lang="ru-RU" dirty="0" smtClean="0"/>
              <a:t>. давления</a:t>
            </a:r>
          </a:p>
          <a:p>
            <a:r>
              <a:rPr lang="ru-RU" dirty="0" smtClean="0"/>
              <a:t>                                                    Н</a:t>
            </a:r>
            <a:r>
              <a:rPr lang="ru-RU" baseline="-25000" dirty="0" smtClean="0"/>
              <a:t>2</a:t>
            </a:r>
            <a:r>
              <a:rPr lang="ru-RU" dirty="0" smtClean="0"/>
              <a:t>О                                </a:t>
            </a:r>
          </a:p>
          <a:p>
            <a:r>
              <a:rPr lang="ru-RU" dirty="0" smtClean="0"/>
              <a:t>          возврат Н</a:t>
            </a:r>
            <a:r>
              <a:rPr lang="ru-RU" baseline="-25000" dirty="0" smtClean="0"/>
              <a:t>2</a:t>
            </a:r>
            <a:r>
              <a:rPr lang="ru-RU" dirty="0" smtClean="0"/>
              <a:t>О</a:t>
            </a:r>
            <a:endParaRPr lang="ru-RU" dirty="0"/>
          </a:p>
        </p:txBody>
      </p:sp>
      <p:cxnSp>
        <p:nvCxnSpPr>
          <p:cNvPr id="21" name="Прямая со стрелкой 20"/>
          <p:cNvCxnSpPr/>
          <p:nvPr/>
        </p:nvCxnSpPr>
        <p:spPr>
          <a:xfrm rot="5400000">
            <a:off x="4607719" y="1964521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10800000" flipV="1">
            <a:off x="2357422" y="2786058"/>
            <a:ext cx="92869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5400000">
            <a:off x="4429124" y="292893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572132" y="2786058"/>
            <a:ext cx="1000132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0"/>
            <a:ext cx="6313267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endParaRPr kumimoji="0" lang="ru-RU" sz="27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ренинангиотензинальдостерон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9698" name="Picture 2" descr="Рис. 11-34. Система ренинангиотензинальдостерон. Ренин, протеолитический фермент, катализирует превращение ангиотензиногена (гликопротеина) в ангиотензин I (декапептид). 1 - ренин, протеолитический фермент, катализирует превращение ангиотензиногена (глйкопротеина) в ангиотензин I; 2 - ангиотензин I превращается в ангиотензин II под действием АПФ, отщепляющего два аминокислотных остатка от декапептида; 3 - ангиотензин II стимулирует синтез и секрецию альдостерона; 4 - ангйотензин II вызывает сужение сосудов периферических артерий; 5 - альдостерон стимулирует реабсорбцию Na+ и экскрецию К+; 6, 7, 8, 9 - торможение секреции ренина и альдостерона по механизму отрицательной обратной связи. Пунктирные линии - регуляция по принципу обратной связи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5" y="1785926"/>
            <a:ext cx="3786215" cy="4619627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lvl="0" indent="4572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1 - ренин, протеолитический фермент, катализирует превращение </a:t>
            </a:r>
            <a:r>
              <a:rPr lang="ru-RU" sz="33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ангиотензиногена</a:t>
            </a: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3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ангиотензин</a:t>
            </a: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I; </a:t>
            </a:r>
          </a:p>
          <a:p>
            <a:pPr marL="0" lvl="0" indent="4572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2 - </a:t>
            </a:r>
            <a:r>
              <a:rPr lang="ru-RU" sz="33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ангиотензин</a:t>
            </a: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 превращается в </a:t>
            </a:r>
            <a:r>
              <a:rPr lang="ru-RU" sz="33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ангиотензин</a:t>
            </a: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II под действием АПФ, отщепляющего два аминокислотных остатка от </a:t>
            </a:r>
            <a:r>
              <a:rPr lang="ru-RU" sz="33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декапептида</a:t>
            </a: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lvl="0" indent="4572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3 - </a:t>
            </a:r>
            <a:r>
              <a:rPr lang="ru-RU" sz="33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ангиотензин</a:t>
            </a: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II стимулирует синтез и секрецию альдостерона; </a:t>
            </a:r>
          </a:p>
          <a:p>
            <a:pPr marL="0" lvl="0" indent="4572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4 - </a:t>
            </a:r>
            <a:r>
              <a:rPr lang="ru-RU" sz="33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ангиотензин</a:t>
            </a: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II вызывает сужение сосудов периферических артерий;</a:t>
            </a:r>
          </a:p>
          <a:p>
            <a:pPr marL="0" lvl="0" indent="4572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5 - альдостерон стимулирует реабсорбцию </a:t>
            </a:r>
            <a:r>
              <a:rPr lang="ru-RU" sz="33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ru-RU" sz="3300" baseline="30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и экскрецию К</a:t>
            </a:r>
            <a:r>
              <a:rPr lang="ru-RU" sz="3300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lvl="0" indent="4572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6, 7, 8, 9 - торможение секреции ренина и альдостерона по механизму  отрицательной обратной связи. Пунктирные линии - регуляция по принципу обратной связи.</a:t>
            </a:r>
            <a:endParaRPr lang="ru-RU" sz="3300" dirty="0" smtClean="0">
              <a:latin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Рис. 11-35. Схема восстановления объёма крови при кровопотере и обезвоживании организма. 1 - уменьшение объёма жидкости и снижение АД активируют систему ренинангиотензинальдостерон; 2 - ангиотензин II вызывает сужение сосудов, что является экстренной мерой для поддержания АД; 3 - альдостерон стимулирует задержку натрия, вследствие чего происходит высвобождение вазопрессина и усиливается реабсорбция воды; 4 - ангиотензин II вызывает также чувство жажды, что способствует увеличению жидкости в организме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00042"/>
            <a:ext cx="4857750" cy="5553076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/>
              <a:t>Схема восстановления объёма крови при кровопотере и обезвоживании организма.</a:t>
            </a:r>
            <a:r>
              <a:rPr lang="ru-RU" dirty="0" smtClean="0"/>
              <a:t> </a:t>
            </a:r>
          </a:p>
          <a:p>
            <a:r>
              <a:rPr lang="ru-RU" dirty="0" smtClean="0"/>
              <a:t>1 - уменьшение объёма жидкости и снижение АД активируют систему </a:t>
            </a:r>
            <a:r>
              <a:rPr lang="ru-RU" dirty="0" err="1" smtClean="0"/>
              <a:t>ренинангиотензинальдостерон</a:t>
            </a:r>
            <a:r>
              <a:rPr lang="ru-RU" dirty="0" smtClean="0"/>
              <a:t>; </a:t>
            </a:r>
          </a:p>
          <a:p>
            <a:r>
              <a:rPr lang="ru-RU" dirty="0" smtClean="0"/>
              <a:t>2 - </a:t>
            </a:r>
            <a:r>
              <a:rPr lang="ru-RU" dirty="0" err="1" smtClean="0"/>
              <a:t>ангиотензин</a:t>
            </a:r>
            <a:r>
              <a:rPr lang="ru-RU" dirty="0" smtClean="0"/>
              <a:t> II вызывает сужение сосудов, что является экстренной мерой для поддержания АД; </a:t>
            </a:r>
          </a:p>
          <a:p>
            <a:r>
              <a:rPr lang="ru-RU" dirty="0" smtClean="0"/>
              <a:t>3 - альдостерон стимулирует задержку натрия, вследствие чего происходит высвобождение вазопрессина и усиливается </a:t>
            </a:r>
            <a:r>
              <a:rPr lang="ru-RU" dirty="0" err="1" smtClean="0"/>
              <a:t>реабсорбция</a:t>
            </a:r>
            <a:r>
              <a:rPr lang="ru-RU" dirty="0" smtClean="0"/>
              <a:t> воды; </a:t>
            </a:r>
          </a:p>
          <a:p>
            <a:r>
              <a:rPr lang="ru-RU" dirty="0" smtClean="0"/>
              <a:t>4 - </a:t>
            </a:r>
            <a:r>
              <a:rPr lang="ru-RU" dirty="0" err="1" smtClean="0"/>
              <a:t>ангиотензин</a:t>
            </a:r>
            <a:r>
              <a:rPr lang="ru-RU" dirty="0" smtClean="0"/>
              <a:t> II вызывает также чувство жажды, что способствует увеличению жидкости в организме.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Предсердный натрийуретический гормон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Сигнал</a:t>
            </a:r>
            <a:r>
              <a:rPr lang="ru-RU" dirty="0" smtClean="0"/>
              <a:t>: увеличение осмотического давления, повышение АД. </a:t>
            </a:r>
          </a:p>
          <a:p>
            <a:r>
              <a:rPr lang="ru-RU" dirty="0" smtClean="0"/>
              <a:t>По химической природе является пептидом, состоит из 28 аминокислот с одним </a:t>
            </a:r>
            <a:r>
              <a:rPr lang="ru-RU" dirty="0" err="1" smtClean="0"/>
              <a:t>дисульфидным</a:t>
            </a:r>
            <a:r>
              <a:rPr lang="ru-RU" dirty="0" smtClean="0"/>
              <a:t> мостиком. </a:t>
            </a:r>
          </a:p>
          <a:p>
            <a:r>
              <a:rPr lang="ru-RU" dirty="0" smtClean="0"/>
              <a:t>Механизм действия мембранно-внутриклеточный, вторичный посредник - </a:t>
            </a:r>
            <a:r>
              <a:rPr lang="ru-RU" dirty="0" err="1" smtClean="0"/>
              <a:t>цГМФ</a:t>
            </a:r>
            <a:r>
              <a:rPr lang="ru-RU" dirty="0" smtClean="0"/>
              <a:t>. </a:t>
            </a:r>
          </a:p>
          <a:p>
            <a:r>
              <a:rPr lang="ru-RU" b="1" dirty="0" smtClean="0"/>
              <a:t>Органы мишени </a:t>
            </a:r>
            <a:r>
              <a:rPr lang="ru-RU" dirty="0" smtClean="0"/>
              <a:t>– почки и периферические артерии. Тормозит синтез ренина и альдостерона. Метаболический эффект проявляется увеличением экскреции </a:t>
            </a:r>
            <a:r>
              <a:rPr lang="en-US" dirty="0" smtClean="0"/>
              <a:t>N</a:t>
            </a:r>
            <a:r>
              <a:rPr lang="ru-RU" dirty="0" err="1" smtClean="0"/>
              <a:t>а</a:t>
            </a:r>
            <a:r>
              <a:rPr lang="ru-RU" baseline="30000" dirty="0" err="1" smtClean="0"/>
              <a:t>+</a:t>
            </a:r>
            <a:r>
              <a:rPr lang="ru-RU" dirty="0" smtClean="0"/>
              <a:t>, (тормозит его реабсорбцию в почках) и понижением артериального давления (снижает тонус мышц и расширяет </a:t>
            </a:r>
            <a:r>
              <a:rPr lang="ru-RU" dirty="0" err="1" smtClean="0"/>
              <a:t>артериолы</a:t>
            </a:r>
            <a:r>
              <a:rPr lang="ru-RU" dirty="0" smtClean="0"/>
              <a:t>). </a:t>
            </a:r>
          </a:p>
          <a:p>
            <a:r>
              <a:rPr lang="ru-RU" b="1" dirty="0" smtClean="0"/>
              <a:t>То есть он является антагонистом </a:t>
            </a:r>
            <a:r>
              <a:rPr lang="ru-RU" b="1" dirty="0" err="1" smtClean="0"/>
              <a:t>ангиотензина</a:t>
            </a:r>
            <a:r>
              <a:rPr lang="ru-RU" b="1" dirty="0" smtClean="0"/>
              <a:t> </a:t>
            </a:r>
            <a:r>
              <a:rPr lang="en-US" b="1" dirty="0" smtClean="0"/>
              <a:t>II</a:t>
            </a:r>
            <a:r>
              <a:rPr lang="ru-RU" b="1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3554" name="Picture 2" descr="E:\Людмила\КАФЕДРА\ЛЕКЦИИ\Гормоны\кальций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3428992" y="-357214"/>
            <a:ext cx="1920240" cy="2130552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Основные функции кальция. </a:t>
            </a:r>
            <a:endParaRPr lang="ru-RU" dirty="0" smtClean="0"/>
          </a:p>
          <a:p>
            <a:pPr lvl="0"/>
            <a:r>
              <a:rPr lang="ru-RU" dirty="0" smtClean="0"/>
              <a:t>Структурная. Фосфорно-кальциевые соли, входят в состав костного скелета.</a:t>
            </a:r>
          </a:p>
          <a:p>
            <a:pPr lvl="0"/>
            <a:r>
              <a:rPr lang="ru-RU" dirty="0" smtClean="0"/>
              <a:t>Участвует в свертывании крови</a:t>
            </a:r>
          </a:p>
          <a:p>
            <a:pPr lvl="0"/>
            <a:r>
              <a:rPr lang="ru-RU" dirty="0" smtClean="0"/>
              <a:t>Мышечное сокращение</a:t>
            </a:r>
          </a:p>
          <a:p>
            <a:pPr lvl="0"/>
            <a:r>
              <a:rPr lang="ru-RU" dirty="0" smtClean="0"/>
              <a:t>Активирует ферменты (гликолиза, ГНГ, амилазу, липазу)</a:t>
            </a:r>
          </a:p>
          <a:p>
            <a:pPr lvl="0"/>
            <a:r>
              <a:rPr lang="ru-RU" dirty="0" smtClean="0"/>
              <a:t>Регуляторная – вторичный посредник</a:t>
            </a:r>
          </a:p>
          <a:p>
            <a:pPr lvl="0"/>
            <a:r>
              <a:rPr lang="ru-RU" dirty="0" smtClean="0"/>
              <a:t>Участие в проведении нервного импульса, секреции </a:t>
            </a:r>
            <a:r>
              <a:rPr lang="ru-RU" dirty="0" err="1" smtClean="0"/>
              <a:t>нейромедиаторов</a:t>
            </a:r>
            <a:endParaRPr lang="ru-RU" dirty="0" smtClean="0"/>
          </a:p>
          <a:p>
            <a:pPr lvl="0"/>
            <a:r>
              <a:rPr lang="ru-RU" dirty="0" smtClean="0"/>
              <a:t>Участвует в межклеточном взаимодействии, обеспечивает адгезию клеток</a:t>
            </a:r>
          </a:p>
          <a:p>
            <a:endParaRPr lang="ru-RU" dirty="0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4980787" cy="615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организме человека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1- 2 кг ,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99% кальция находится в костной ткани,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образуя вместе с фосфором кристаллы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гидроксиапатитов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при этом 1% кальция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надкостнице в костной ткани является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легкообменивающимся, мобильным.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Кальций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внеклеточный ион.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крови кальций находится в 3-х формах: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в свободной форме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ионизированный,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50%- биологически активного кальция.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 В связи с белками.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В виде солей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фосфатов,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цитратов, карбонатов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2,25- 2,8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ммоль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 л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содержание в крови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85719" y="0"/>
            <a:ext cx="8643999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Источники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молочные продукты, капуста, зелень с тёмными листьями, лосось, сардины, бобы, курага, изюм.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Потребность: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1,0- 1,5 г/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(400-1500 мг/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в среднем около 1 г. У подростков, беременных и кормящих женщин 1,4-2,0 г/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Соотношение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Фн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пище 1:1 или 1:1,5.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Всасывание: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12-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/кишке с помощью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связывающих белков - 50% пищевого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усваивается. Влияет витамин Д.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Уменьшает всасывание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избыток К, магния, фосфаты, жирная пища, щавелевая кислота.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Увеличивают всасывание жёлчные кислоты, молочные жиры, растительные масла, витамины С, Д, 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Выделение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700-800 мг/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через ЖКТ, с мочой (моча 100-300 мг/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E:\Людмила\КАФЕДРА\ЛЕКЦИИ\Гормоны\Фосфор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1771650" cy="1971675"/>
          </a:xfrm>
          <a:prstGeom prst="rect">
            <a:avLst/>
          </a:prstGeom>
          <a:noFill/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1"/>
          </p:nvPr>
        </p:nvSpPr>
        <p:spPr>
          <a:xfrm>
            <a:off x="301752" y="1000108"/>
            <a:ext cx="4038600" cy="5053220"/>
          </a:xfrm>
        </p:spPr>
        <p:txBody>
          <a:bodyPr>
            <a:normAutofit fontScale="62500" lnSpcReduction="20000"/>
          </a:bodyPr>
          <a:lstStyle/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sz="2900" b="1" dirty="0" smtClean="0"/>
          </a:p>
          <a:p>
            <a:r>
              <a:rPr lang="ru-RU" sz="2900" b="1" dirty="0" smtClean="0"/>
              <a:t>Фосфор-</a:t>
            </a:r>
            <a:r>
              <a:rPr lang="ru-RU" sz="2900" dirty="0" smtClean="0"/>
              <a:t> 1% от массы тела (500-900 г),  85% - в костной ткани. Внутриклеточный ион. </a:t>
            </a:r>
          </a:p>
          <a:p>
            <a:r>
              <a:rPr lang="ru-RU" sz="2900" dirty="0" smtClean="0"/>
              <a:t>В крови: </a:t>
            </a:r>
            <a:r>
              <a:rPr lang="ru-RU" sz="2900" dirty="0" err="1" smtClean="0"/>
              <a:t>Рн</a:t>
            </a:r>
            <a:r>
              <a:rPr lang="ru-RU" sz="2900" dirty="0" smtClean="0"/>
              <a:t>, эфиры, нуклеотиды, ФЛ.</a:t>
            </a:r>
          </a:p>
          <a:p>
            <a:r>
              <a:rPr lang="ru-RU" sz="2900" b="1" dirty="0" smtClean="0"/>
              <a:t>0,65- 1, 61 </a:t>
            </a:r>
            <a:r>
              <a:rPr lang="ru-RU" sz="2900" b="1" dirty="0" err="1" smtClean="0"/>
              <a:t>ммоль</a:t>
            </a:r>
            <a:r>
              <a:rPr lang="ru-RU" sz="2900" b="1" dirty="0" smtClean="0"/>
              <a:t>/л, </a:t>
            </a:r>
            <a:r>
              <a:rPr lang="ru-RU" sz="2900" dirty="0" smtClean="0"/>
              <a:t>у детей выше</a:t>
            </a:r>
          </a:p>
          <a:p>
            <a:r>
              <a:rPr lang="ru-RU" sz="2900" b="1" dirty="0" smtClean="0"/>
              <a:t>Потребность: 0,9 г/</a:t>
            </a:r>
            <a:r>
              <a:rPr lang="ru-RU" sz="2900" b="1" dirty="0" err="1" smtClean="0"/>
              <a:t>сут</a:t>
            </a:r>
            <a:r>
              <a:rPr lang="ru-RU" sz="2900" b="1" dirty="0" smtClean="0"/>
              <a:t> </a:t>
            </a:r>
            <a:r>
              <a:rPr lang="ru-RU" sz="2900" dirty="0" smtClean="0"/>
              <a:t>(10 мг/кг массы)</a:t>
            </a:r>
            <a:endParaRPr lang="ru-RU" sz="2900" b="1" dirty="0" smtClean="0"/>
          </a:p>
          <a:p>
            <a:r>
              <a:rPr lang="ru-RU" sz="2900" dirty="0" smtClean="0"/>
              <a:t>Источники: растительная пища – зерновые, бобовые; животная - рыба, мясо.</a:t>
            </a:r>
          </a:p>
          <a:p>
            <a:r>
              <a:rPr lang="ru-RU" sz="2900" dirty="0" smtClean="0"/>
              <a:t>Всасывание: в тонком кишечнике.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>
          <a:xfrm>
            <a:off x="4800600" y="285728"/>
            <a:ext cx="4038600" cy="5767600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Функции фосфора</a:t>
            </a:r>
          </a:p>
          <a:p>
            <a:pPr lvl="0"/>
            <a:r>
              <a:rPr lang="ru-RU" sz="1800" dirty="0" smtClean="0"/>
              <a:t>Структурная. </a:t>
            </a:r>
          </a:p>
          <a:p>
            <a:pPr lvl="0"/>
            <a:r>
              <a:rPr lang="ru-RU" sz="1800" dirty="0" err="1" smtClean="0"/>
              <a:t>Мембраногенез</a:t>
            </a:r>
            <a:endParaRPr lang="ru-RU" sz="1800" dirty="0" smtClean="0"/>
          </a:p>
          <a:p>
            <a:pPr lvl="0"/>
            <a:r>
              <a:rPr lang="ru-RU" sz="1800" dirty="0" smtClean="0"/>
              <a:t>Входит в состав нуклеиновых кислот</a:t>
            </a:r>
          </a:p>
          <a:p>
            <a:pPr lvl="0"/>
            <a:r>
              <a:rPr lang="ru-RU" sz="1800" dirty="0" smtClean="0"/>
              <a:t>Используется для синтеза </a:t>
            </a:r>
            <a:r>
              <a:rPr lang="ru-RU" sz="1800" dirty="0" err="1" smtClean="0"/>
              <a:t>макроэргов</a:t>
            </a:r>
            <a:endParaRPr lang="ru-RU" sz="1800" dirty="0" smtClean="0"/>
          </a:p>
          <a:p>
            <a:pPr lvl="0"/>
            <a:r>
              <a:rPr lang="ru-RU" sz="1800" dirty="0" smtClean="0"/>
              <a:t>Участвует в реакциях </a:t>
            </a:r>
            <a:r>
              <a:rPr lang="ru-RU" sz="1800" dirty="0" err="1" smtClean="0"/>
              <a:t>фосфорилирования</a:t>
            </a:r>
            <a:r>
              <a:rPr lang="ru-RU" sz="1800" dirty="0" smtClean="0"/>
              <a:t> различных метаболитов, преимущественно углеводов</a:t>
            </a:r>
          </a:p>
          <a:p>
            <a:pPr lvl="0"/>
            <a:r>
              <a:rPr lang="ru-RU" sz="1800" dirty="0" smtClean="0"/>
              <a:t> входит в состав вторичных посредников </a:t>
            </a:r>
            <a:r>
              <a:rPr lang="ru-RU" sz="1800" dirty="0" err="1" smtClean="0"/>
              <a:t>цАМФ</a:t>
            </a:r>
            <a:r>
              <a:rPr lang="ru-RU" sz="1800" dirty="0" smtClean="0"/>
              <a:t>, </a:t>
            </a:r>
            <a:r>
              <a:rPr lang="ru-RU" sz="1800" dirty="0" err="1" smtClean="0"/>
              <a:t>цГМФ</a:t>
            </a:r>
            <a:endParaRPr lang="ru-RU" sz="1800" dirty="0" smtClean="0"/>
          </a:p>
          <a:p>
            <a:pPr lvl="0"/>
            <a:r>
              <a:rPr lang="ru-RU" sz="1800" dirty="0" smtClean="0"/>
              <a:t>регуляция активности ферментов – ковалентная модификация.    </a:t>
            </a:r>
          </a:p>
          <a:p>
            <a:pPr lvl="0"/>
            <a:r>
              <a:rPr lang="ru-RU" sz="1800" dirty="0" smtClean="0"/>
              <a:t>Буферная - фосфатная буферная система крови поддерживает ее кислотно-основное равновесие.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57158" y="714356"/>
            <a:ext cx="8534400" cy="1143008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tx1"/>
                </a:solidFill>
              </a:rPr>
              <a:t/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/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/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/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/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/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/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/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>Регуляция фосфорно-кальциевого обмена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Гормоны</a:t>
            </a:r>
          </a:p>
          <a:p>
            <a:pPr lvl="0"/>
            <a:r>
              <a:rPr lang="ru-RU" dirty="0" smtClean="0"/>
              <a:t>Паратгормон (</a:t>
            </a:r>
            <a:r>
              <a:rPr lang="ru-RU" dirty="0" err="1" smtClean="0"/>
              <a:t>паратирин</a:t>
            </a:r>
            <a:r>
              <a:rPr lang="ru-RU" dirty="0" smtClean="0"/>
              <a:t>)</a:t>
            </a:r>
          </a:p>
          <a:p>
            <a:pPr lvl="0"/>
            <a:r>
              <a:rPr lang="ru-RU" dirty="0" err="1" smtClean="0"/>
              <a:t>Кальцитриол</a:t>
            </a:r>
            <a:endParaRPr lang="ru-RU" dirty="0" smtClean="0"/>
          </a:p>
          <a:p>
            <a:pPr lvl="0"/>
            <a:r>
              <a:rPr lang="ru-RU" dirty="0" err="1" smtClean="0"/>
              <a:t>Кальцитонин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49" name="Рисунок 1" descr="Рис. 11-37. Биологическое действие паратгормона. 1 -стимулирует мобилизацию кальция из кости; 2 - стимулирует реабсорбцию ионов кальция в дистальных канальцах почек; 3 - активирует образование кальцитриола, 1,25(OH)2D3 в почках, что приводит к стимуляции всасывания Са2+ в кишечнике; 4 - повышает концентрацию кальция в межклеточной жидкости, тормозит секрецию ПТГ. МКЖ - межклеточная жидкость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785794"/>
            <a:ext cx="7643866" cy="4614874"/>
          </a:xfrm>
          <a:prstGeom prst="rect">
            <a:avLst/>
          </a:prstGeom>
          <a:noFill/>
        </p:spPr>
      </p:pic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2390775"/>
            <a:ext cx="639919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Рис. 11-38. Схема синтеза кальцитриола. 1 - холестерол является предшественником кальцитриола; 2 - в коже 7-дегидрохолестерол неферментативно превращается в холекальциферол; 3 - в печени 25-гидроксилаза превращает холекальциферол в кальцидиол; 4 - в почках образование кальцитриола катализируется 1α-гидроксилазой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43684"/>
            <a:ext cx="7429552" cy="62475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План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Регуляция объема циркулирующей жидкости и осмотического давления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Функции кальция и фосфора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Регуляция обмена кальция и фосфора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Патология обмена кальция и фосфора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7" name="Picture 3" descr="http://www.vitamindwiki.com/tiki-download_wiki_attachment.php?attId=265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60032" y="3785652"/>
            <a:ext cx="3388622" cy="28294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Гипопаратиреоз</a:t>
            </a:r>
            <a:endParaRPr lang="ru-RU" dirty="0"/>
          </a:p>
        </p:txBody>
      </p:sp>
      <p:pic>
        <p:nvPicPr>
          <p:cNvPr id="32770" name="Picture 2" descr="E:\Людмила\КАФЕДРА\ЛЕКЦИИ\Гормоны\Гипотир у новорожд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929322" y="928670"/>
            <a:ext cx="2928958" cy="2905125"/>
          </a:xfrm>
          <a:prstGeom prst="rect">
            <a:avLst/>
          </a:prstGeom>
          <a:noFill/>
        </p:spPr>
      </p:pic>
      <p:pic>
        <p:nvPicPr>
          <p:cNvPr id="32771" name="Picture 3" descr="E:\Людмила\КАФЕДРА\ЛЕКЦИИ\Гормоны\Схема гипопарат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000108"/>
            <a:ext cx="5429288" cy="3714776"/>
          </a:xfrm>
          <a:prstGeom prst="rect">
            <a:avLst/>
          </a:prstGeom>
          <a:noFill/>
        </p:spPr>
      </p:pic>
      <p:pic>
        <p:nvPicPr>
          <p:cNvPr id="32772" name="Picture 4" descr="E:\Людмила\КАФЕДРА\ЛЕКЦИИ\Гормоны\Рука акушера1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4" y="4071942"/>
            <a:ext cx="3643306" cy="2247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Рахит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Причины:</a:t>
            </a:r>
          </a:p>
          <a:p>
            <a:pPr lvl="0"/>
            <a:r>
              <a:rPr lang="ru-RU" dirty="0" smtClean="0"/>
              <a:t>- Недостаток солнечных лучей </a:t>
            </a:r>
          </a:p>
          <a:p>
            <a:pPr lvl="0"/>
            <a:r>
              <a:rPr lang="ru-RU" dirty="0" smtClean="0"/>
              <a:t>мало поступает с пищей витамина Д</a:t>
            </a:r>
            <a:r>
              <a:rPr lang="ru-RU" baseline="-25000" dirty="0" smtClean="0"/>
              <a:t>3</a:t>
            </a:r>
            <a:endParaRPr lang="ru-RU" dirty="0" smtClean="0"/>
          </a:p>
          <a:p>
            <a:pPr lvl="0"/>
            <a:r>
              <a:rPr lang="ru-RU" dirty="0" smtClean="0"/>
              <a:t>- Заболевание ЖКТ, печени, жёлчных путей, нарушение всасывания</a:t>
            </a:r>
          </a:p>
          <a:p>
            <a:pPr lvl="0"/>
            <a:r>
              <a:rPr lang="ru-RU" dirty="0" smtClean="0"/>
              <a:t>Быстрое разрушение </a:t>
            </a:r>
            <a:r>
              <a:rPr lang="ru-RU" dirty="0" err="1" smtClean="0"/>
              <a:t>кальцитриола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9" name="Picture 2" descr="E:\Людмила\КАФЕДРА\ЛЕКЦИИ\Гормоны\Патогенез рахита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500174"/>
            <a:ext cx="3857652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E:\Людмила\КАФЕДРА\ЛЕКЦИИ\Гормоны\Системы при рахит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4038600" cy="4530070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Основным способом предупреждения рахита является правильное питание и достаточная инсоляция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4000" b="1" dirty="0" smtClean="0"/>
              <a:t>Клиника:</a:t>
            </a:r>
          </a:p>
          <a:p>
            <a:r>
              <a:rPr lang="ru-RU" sz="4000" dirty="0" smtClean="0"/>
              <a:t>Башенный лоб</a:t>
            </a:r>
          </a:p>
          <a:p>
            <a:r>
              <a:rPr lang="ru-RU" sz="4000" dirty="0" smtClean="0"/>
              <a:t>Большой череп</a:t>
            </a:r>
          </a:p>
          <a:p>
            <a:r>
              <a:rPr lang="ru-RU" sz="4000" dirty="0" smtClean="0"/>
              <a:t>Рахитические узелки на ребрах</a:t>
            </a:r>
          </a:p>
          <a:p>
            <a:r>
              <a:rPr lang="ru-RU" sz="4000" dirty="0" smtClean="0"/>
              <a:t>Четки на грудине, руках</a:t>
            </a:r>
          </a:p>
          <a:p>
            <a:r>
              <a:rPr lang="ru-RU" sz="4000" dirty="0" smtClean="0"/>
              <a:t>Грудь сапожника, либо куриный киль</a:t>
            </a:r>
          </a:p>
          <a:p>
            <a:r>
              <a:rPr lang="ru-RU" sz="4000" dirty="0" smtClean="0"/>
              <a:t>Х и О- образные ноги</a:t>
            </a:r>
          </a:p>
          <a:p>
            <a:r>
              <a:rPr lang="ru-RU" sz="4000" dirty="0" smtClean="0"/>
              <a:t>Лягушачий живот</a:t>
            </a:r>
          </a:p>
          <a:p>
            <a:r>
              <a:rPr lang="ru-RU" sz="4000" dirty="0" smtClean="0"/>
              <a:t>Лордоз, либо кифоз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5842" name="Picture 2" descr="E:\Людмила\КАФЕДРА\ЛЕКЦИИ\Гормоны\Ноги рахитjpg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500174"/>
            <a:ext cx="2571750" cy="1666875"/>
          </a:xfrm>
          <a:prstGeom prst="rect">
            <a:avLst/>
          </a:prstGeom>
          <a:noFill/>
        </p:spPr>
      </p:pic>
      <p:pic>
        <p:nvPicPr>
          <p:cNvPr id="35843" name="Picture 3" descr="E:\Людмила\КАФЕДРА\ЛЕКЦИИ\Гормоны\Позв рах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800600" y="1584027"/>
            <a:ext cx="4038600" cy="4256684"/>
          </a:xfrm>
          <a:prstGeom prst="rect">
            <a:avLst/>
          </a:prstGeom>
          <a:noFill/>
        </p:spPr>
      </p:pic>
      <p:pic>
        <p:nvPicPr>
          <p:cNvPr id="35844" name="Picture 4" descr="E:\Людмила\КАФЕДРА\ЛЕКЦИИ\Гормоны\Тяжелый рахитjp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3357562"/>
            <a:ext cx="2428892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6866" name="Picture 2" descr="E:\Людмила\КАФЕДРА\ЛЕКЦИИ\Гормоны\Х О ноги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56511" y="1371600"/>
            <a:ext cx="3128828" cy="4681538"/>
          </a:xfrm>
          <a:prstGeom prst="rect">
            <a:avLst/>
          </a:prstGeom>
          <a:noFill/>
        </p:spPr>
      </p:pic>
      <p:pic>
        <p:nvPicPr>
          <p:cNvPr id="36867" name="Picture 3" descr="E:\Людмила\КАФЕДРА\ЛЕКЦИИ\Гормоны\Щетки на рукахjpe.jpe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357298"/>
            <a:ext cx="4038600" cy="3028950"/>
          </a:xfrm>
          <a:prstGeom prst="rect">
            <a:avLst/>
          </a:prstGeom>
          <a:noFill/>
        </p:spPr>
      </p:pic>
      <p:sp>
        <p:nvSpPr>
          <p:cNvPr id="5" name="Овал 4"/>
          <p:cNvSpPr/>
          <p:nvPr/>
        </p:nvSpPr>
        <p:spPr>
          <a:xfrm>
            <a:off x="1357290" y="3929066"/>
            <a:ext cx="500066" cy="48577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857488" y="4143380"/>
            <a:ext cx="428628" cy="42862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4282" y="2357430"/>
            <a:ext cx="8534400" cy="1285884"/>
          </a:xfrm>
        </p:spPr>
        <p:txBody>
          <a:bodyPr/>
          <a:lstStyle/>
          <a:p>
            <a:r>
              <a:rPr lang="ru-RU" b="1" i="1" dirty="0" smtClean="0">
                <a:solidFill>
                  <a:schemeClr val="tx1"/>
                </a:solidFill>
              </a:rPr>
              <a:t>Спасибо за внимание</a:t>
            </a:r>
            <a:endParaRPr lang="ru-RU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752" y="642918"/>
            <a:ext cx="4038600" cy="5410410"/>
          </a:xfrm>
        </p:spPr>
        <p:txBody>
          <a:bodyPr/>
          <a:lstStyle/>
          <a:p>
            <a:pPr indent="274320" algn="just">
              <a:buNone/>
            </a:pPr>
            <a:r>
              <a:rPr lang="ru-RU" b="1" dirty="0" smtClean="0"/>
              <a:t>Важнейшие параметры </a:t>
            </a:r>
            <a:r>
              <a:rPr lang="ru-RU" dirty="0" smtClean="0"/>
              <a:t>водно-солевого гомеостаза 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/>
              <a:t> осмотическое давление,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 smtClean="0"/>
              <a:t>рН</a:t>
            </a:r>
            <a:r>
              <a:rPr lang="ru-RU" dirty="0" smtClean="0"/>
              <a:t>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/>
              <a:t> объем внутриклеточной и внеклеточной жидкости.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714356"/>
            <a:ext cx="4038600" cy="5338972"/>
          </a:xfrm>
        </p:spPr>
        <p:txBody>
          <a:bodyPr/>
          <a:lstStyle/>
          <a:p>
            <a:r>
              <a:rPr lang="ru-RU" b="1" dirty="0" smtClean="0"/>
              <a:t>Основные гормоны</a:t>
            </a:r>
            <a:r>
              <a:rPr lang="ru-RU" dirty="0" smtClean="0"/>
              <a:t>, с помощью которых осуществляется регуляция водно-солевого баланса: </a:t>
            </a:r>
          </a:p>
          <a:p>
            <a:r>
              <a:rPr lang="ru-RU" dirty="0" smtClean="0"/>
              <a:t>система </a:t>
            </a:r>
            <a:r>
              <a:rPr lang="ru-RU" dirty="0" err="1" smtClean="0"/>
              <a:t>ангиотензина</a:t>
            </a:r>
            <a:r>
              <a:rPr lang="ru-RU" dirty="0" smtClean="0"/>
              <a:t>, </a:t>
            </a:r>
          </a:p>
          <a:p>
            <a:r>
              <a:rPr lang="ru-RU" dirty="0" smtClean="0"/>
              <a:t>альдостерон, вазопрессин, </a:t>
            </a:r>
          </a:p>
          <a:p>
            <a:r>
              <a:rPr lang="ru-RU" dirty="0" smtClean="0"/>
              <a:t>натрийуретический гормон.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7158" y="714357"/>
            <a:ext cx="8286808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Вазопрессин (антидиуретический гормон) </a:t>
            </a:r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r>
              <a:rPr lang="ru-RU" sz="2000" b="1" dirty="0" smtClean="0"/>
              <a:t>Стимулы: </a:t>
            </a:r>
          </a:p>
          <a:p>
            <a:pPr algn="ctr"/>
            <a:r>
              <a:rPr lang="ru-RU" sz="2400" dirty="0" smtClean="0"/>
              <a:t>повышение концентрации ионов </a:t>
            </a:r>
            <a:r>
              <a:rPr lang="en-US" sz="2400" dirty="0" smtClean="0"/>
              <a:t>N</a:t>
            </a:r>
            <a:r>
              <a:rPr lang="ru-RU" sz="2400" dirty="0" err="1" smtClean="0"/>
              <a:t>а</a:t>
            </a:r>
            <a:r>
              <a:rPr lang="ru-RU" sz="2400" baseline="30000" dirty="0" err="1" smtClean="0"/>
              <a:t>+</a:t>
            </a:r>
            <a:r>
              <a:rPr lang="ru-RU" sz="2400" dirty="0" smtClean="0"/>
              <a:t>, </a:t>
            </a:r>
          </a:p>
          <a:p>
            <a:pPr algn="ctr"/>
            <a:r>
              <a:rPr lang="ru-RU" sz="2400" dirty="0" smtClean="0"/>
              <a:t>увеличение осмотического давления крови, </a:t>
            </a:r>
          </a:p>
          <a:p>
            <a:pPr algn="ctr"/>
            <a:r>
              <a:rPr lang="ru-RU" sz="2400" dirty="0" smtClean="0"/>
              <a:t>снижение ОЦК (</a:t>
            </a:r>
            <a:r>
              <a:rPr lang="ru-RU" sz="2400" dirty="0" err="1" smtClean="0"/>
              <a:t>гиповолемия</a:t>
            </a:r>
            <a:r>
              <a:rPr lang="ru-RU" sz="2400" dirty="0" smtClean="0"/>
              <a:t>), </a:t>
            </a:r>
          </a:p>
          <a:p>
            <a:pPr algn="ctr"/>
            <a:r>
              <a:rPr lang="ru-RU" sz="2400" dirty="0" smtClean="0"/>
              <a:t>стресс,</a:t>
            </a:r>
          </a:p>
          <a:p>
            <a:pPr algn="ctr"/>
            <a:r>
              <a:rPr lang="ru-RU" sz="2400" dirty="0" smtClean="0"/>
              <a:t> боль, </a:t>
            </a:r>
          </a:p>
          <a:p>
            <a:pPr algn="ctr"/>
            <a:r>
              <a:rPr lang="ru-RU" sz="2400" dirty="0" smtClean="0"/>
              <a:t>рвота,</a:t>
            </a:r>
          </a:p>
          <a:p>
            <a:pPr algn="ctr"/>
            <a:r>
              <a:rPr lang="ru-RU" sz="2400" dirty="0" smtClean="0"/>
              <a:t> лекарства (морфин, эфир, гистамин, барбитураты, простагландины группы Е2 (ПГ Е2)</a:t>
            </a:r>
            <a:endParaRPr lang="ru-RU" sz="2400" b="1" dirty="0" smtClean="0"/>
          </a:p>
          <a:p>
            <a:pPr algn="ctr"/>
            <a:endParaRPr lang="ru-RU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285860"/>
            <a:ext cx="750099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. 11-32. Биологическое действие АДГ в клетках почечных канальцев. 1 - АДГ связывается с мембранным рецептором V2, вызывая активацию аденилатциклазы (АЦ) и образование цАМФ; 2 - цАМФ активирует протеинкиназу, фосфорилирующую белки; 3 - фосфорилированные белки индуцируют транскрипцию гена белка аквапорина; 4 - аквапорин встраивается в мембрану клетки почечного канальца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"/>
            <a:ext cx="7215238" cy="4000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642910" y="1859340"/>
            <a:ext cx="750099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pPr algn="just"/>
            <a:r>
              <a:rPr lang="ru-RU" b="1" dirty="0" smtClean="0"/>
              <a:t>Биологическое действие АДГ в клетках почечных канальцев.</a:t>
            </a:r>
            <a:r>
              <a:rPr lang="ru-RU" dirty="0" smtClean="0"/>
              <a:t> 1 - АДГ связывается с мембранным рецептором V2, вызывая активацию </a:t>
            </a:r>
            <a:r>
              <a:rPr lang="ru-RU" dirty="0" err="1" smtClean="0"/>
              <a:t>аденилатциклазы</a:t>
            </a:r>
            <a:r>
              <a:rPr lang="ru-RU" dirty="0" smtClean="0"/>
              <a:t> (АЦ) и образование </a:t>
            </a:r>
            <a:r>
              <a:rPr lang="ru-RU" dirty="0" err="1" smtClean="0"/>
              <a:t>цАМФ</a:t>
            </a:r>
            <a:r>
              <a:rPr lang="ru-RU" dirty="0" smtClean="0"/>
              <a:t>; 2 - </a:t>
            </a:r>
            <a:r>
              <a:rPr lang="ru-RU" dirty="0" err="1" smtClean="0"/>
              <a:t>цАМФ</a:t>
            </a:r>
            <a:r>
              <a:rPr lang="ru-RU" dirty="0" smtClean="0"/>
              <a:t> активирует </a:t>
            </a:r>
            <a:r>
              <a:rPr lang="ru-RU" dirty="0" err="1" smtClean="0"/>
              <a:t>протеинкиназу</a:t>
            </a:r>
            <a:r>
              <a:rPr lang="ru-RU" dirty="0" smtClean="0"/>
              <a:t>, </a:t>
            </a:r>
            <a:r>
              <a:rPr lang="ru-RU" dirty="0" err="1" smtClean="0"/>
              <a:t>фосфорилирующую</a:t>
            </a:r>
            <a:r>
              <a:rPr lang="ru-RU" dirty="0" smtClean="0"/>
              <a:t> белки; 3 - </a:t>
            </a:r>
            <a:r>
              <a:rPr lang="ru-RU" dirty="0" err="1" smtClean="0"/>
              <a:t>фосфорилированные</a:t>
            </a:r>
            <a:r>
              <a:rPr lang="ru-RU" dirty="0" smtClean="0"/>
              <a:t> белки индуцируют транскрипцию гена белка </a:t>
            </a:r>
            <a:r>
              <a:rPr lang="ru-RU" dirty="0" err="1" smtClean="0"/>
              <a:t>аквапорина</a:t>
            </a:r>
            <a:r>
              <a:rPr lang="ru-RU" dirty="0" smtClean="0"/>
              <a:t>; 4 - </a:t>
            </a:r>
            <a:r>
              <a:rPr lang="ru-RU" dirty="0" err="1" smtClean="0"/>
              <a:t>аквапорин</a:t>
            </a:r>
            <a:r>
              <a:rPr lang="ru-RU" dirty="0" smtClean="0"/>
              <a:t> встраивается в мембрану клетки почечного канальца.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685801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Альдостерон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6385" name="Рисунок 3" descr="http://im3-tub-ru.yandex.net/i?id=51cb2aabf74903c5dd07d266b54af245&amp;n=33&amp;h=1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71612"/>
            <a:ext cx="3929090" cy="3071834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1885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01752" y="1071546"/>
            <a:ext cx="4040188" cy="118542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Главный регулятор гомеостаза К</a:t>
            </a:r>
            <a:r>
              <a:rPr lang="ru-RU" baseline="30000" dirty="0" smtClean="0"/>
              <a:t>+</a:t>
            </a:r>
            <a:r>
              <a:rPr lang="ru-RU" dirty="0" smtClean="0"/>
              <a:t> и важнейший регулятор объёма внеклеточной жидкости. Секреция осуществляется под влиянием АТ 2. Транспортируется альбуминами</a:t>
            </a:r>
            <a:r>
              <a:rPr lang="ru-RU" i="1" dirty="0" smtClean="0"/>
              <a:t>. Органы-мишени:</a:t>
            </a:r>
            <a:r>
              <a:rPr lang="ru-RU" dirty="0" smtClean="0"/>
              <a:t> почки, кишечник, потовые и слюнные железы. </a:t>
            </a:r>
            <a:r>
              <a:rPr lang="ru-RU" i="1" dirty="0" smtClean="0"/>
              <a:t>Механизм действия </a:t>
            </a:r>
            <a:r>
              <a:rPr lang="ru-RU" dirty="0" smtClean="0"/>
              <a:t>- </a:t>
            </a:r>
            <a:r>
              <a:rPr lang="ru-RU" dirty="0" err="1" smtClean="0"/>
              <a:t>цитозольный</a:t>
            </a:r>
            <a:r>
              <a:rPr lang="ru-RU" dirty="0" smtClean="0"/>
              <a:t>, рецепторы в ядре и митохондриях.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8929718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Метаболические эффекты: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Увеличивает реабсорбцию натрия в клетках почечных канальцев за счёт увеличения синтеза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 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транспортных белков и увеличения количества натриевых каналов. Одновременно вслед за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 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пассивной диффузией возвращается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 за ним вода, Увеличивается ОЦК.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Увеличивается экскреция К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 счёт увеличения синтеза К+ транспортных белков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Одновременно с калием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экскретируются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протоны Н+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Альдостерон повышает синтез К+/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 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АТФ-азы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Повышает количество и активность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митохондриальных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ферментов (ЦТЭ) и таким образом увеличивает выработку энергии для работы К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 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АТФ-азы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Понижает артериальное давление за счёт увеличения чувствительности клеток к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вазоактивным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веществам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Альдостерон влияет на процессы трансмембранного переноса путём изменения активности мембранных ферментов: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фосфолипазы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ацилтрансферазы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Рис. 11-33. Механизм действия альдостерона. Альдостерон, взаимодействуя с внутриклеточными рецепторами и стимулируя синтез белков: 1 - увеличивает реабсорбцию Na+ из мочи; 2 - индуцирует синтез ферментов ЦТК, активность которых обеспечивает продукцию АТФ; 3 - активирует Nа+,К+,-АТФ-азу, которая поддерживает низкую внутриклеточную концентрацию ионов натрия и высокую концентрацию ионов калия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8501122" cy="380526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00034" y="4286256"/>
            <a:ext cx="80724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Механизм действия альдостерона.</a:t>
            </a:r>
            <a:r>
              <a:rPr lang="ru-RU" dirty="0" smtClean="0"/>
              <a:t> Альдостерон, взаимодействуя с внутриклеточными рецепторами и стимулируя синтез белков: 1 - увеличивает реабсорбцию </a:t>
            </a:r>
            <a:r>
              <a:rPr lang="ru-RU" dirty="0" err="1" smtClean="0"/>
              <a:t>Na</a:t>
            </a:r>
            <a:r>
              <a:rPr lang="ru-RU" baseline="30000" dirty="0" err="1" smtClean="0"/>
              <a:t>+</a:t>
            </a:r>
            <a:r>
              <a:rPr lang="ru-RU" dirty="0" smtClean="0"/>
              <a:t> из мочи; 2 - индуцирует синтез ферментов ЦТК, активность которых обеспечивает продукцию АТФ; 3 - активирует </a:t>
            </a:r>
            <a:r>
              <a:rPr lang="ru-RU" dirty="0" err="1" smtClean="0"/>
              <a:t>Nа</a:t>
            </a:r>
            <a:r>
              <a:rPr lang="ru-RU" baseline="30000" dirty="0" err="1" smtClean="0"/>
              <a:t>+</a:t>
            </a:r>
            <a:r>
              <a:rPr lang="ru-RU" dirty="0" err="1" smtClean="0"/>
              <a:t>,К</a:t>
            </a:r>
            <a:r>
              <a:rPr lang="ru-RU" baseline="30000" dirty="0" err="1" smtClean="0"/>
              <a:t>+</a:t>
            </a:r>
            <a:r>
              <a:rPr lang="ru-RU" dirty="0" err="1" smtClean="0"/>
              <a:t>,-АТФ-азу</a:t>
            </a:r>
            <a:r>
              <a:rPr lang="ru-RU" dirty="0" smtClean="0"/>
              <a:t>, которая поддерживает низкую внутриклеточную концентрацию ионов натрия и высокую концентрацию ионов калия.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214290"/>
            <a:ext cx="88582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Роль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ренин-ангиотензин-альдостерон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системы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регуляции водно-солевого обмена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6" name="Line 2"/>
          <p:cNvSpPr>
            <a:spLocks noChangeShapeType="1"/>
          </p:cNvSpPr>
          <p:nvPr/>
        </p:nvSpPr>
        <p:spPr bwMode="auto">
          <a:xfrm>
            <a:off x="2797175" y="614363"/>
            <a:ext cx="0" cy="1666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28600" y="1500174"/>
            <a:ext cx="812961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Ренин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Ангиотензиноген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(400 а/к)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-390 АК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Ангиотензин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(10 а/к) (не обладает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биологич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активностью)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Ангиотензин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превращающий фермент (С-пептидаза (АТПФ))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- 2АК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Ангиотензин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2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(8 а/к)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главный регулятор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аминопептидаза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конца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-   1АК                    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Ангиотензин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3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(7 а/к) биологически активен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Аминопептидаза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Ангиотензин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биологически активен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ангиотензиназы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Продукты распада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>
            <a:off x="3857620" y="235743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3857620" y="3214686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3857620" y="414338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3643306" y="4929198"/>
            <a:ext cx="5715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4036215" y="6036487"/>
            <a:ext cx="35719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1142976" y="2786058"/>
            <a:ext cx="928694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0" y="3643314"/>
            <a:ext cx="2143108" cy="914400"/>
          </a:xfrm>
          <a:prstGeom prst="ellipse">
            <a:avLst/>
          </a:prstGeom>
          <a:solidFill>
            <a:srgbClr val="EAEBB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err="1" smtClean="0">
                <a:solidFill>
                  <a:schemeClr val="tx1"/>
                </a:solidFill>
              </a:rPr>
              <a:t>Ангиотензин</a:t>
            </a:r>
            <a:r>
              <a:rPr lang="ru-RU" sz="1400" b="1" dirty="0" smtClean="0">
                <a:solidFill>
                  <a:schemeClr val="tx1"/>
                </a:solidFill>
              </a:rPr>
              <a:t> 1-7</a:t>
            </a:r>
            <a:endParaRPr lang="ru-RU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293</TotalTime>
  <Words>1016</Words>
  <Application>Microsoft Office PowerPoint</Application>
  <PresentationFormat>Экран (4:3)</PresentationFormat>
  <Paragraphs>223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Официальная</vt:lpstr>
      <vt:lpstr>Оренбургский государственный  медицинский университет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  Взаимодействие между системами регуляции водно-электролитного обмена </vt:lpstr>
      <vt:lpstr>   </vt:lpstr>
      <vt:lpstr>Слайд 12</vt:lpstr>
      <vt:lpstr>Предсердный натрийуретический гормон</vt:lpstr>
      <vt:lpstr>Слайд 14</vt:lpstr>
      <vt:lpstr>Слайд 15</vt:lpstr>
      <vt:lpstr>Слайд 16</vt:lpstr>
      <vt:lpstr>        Регуляция фосфорно-кальциевого обмена </vt:lpstr>
      <vt:lpstr>Слайд 18</vt:lpstr>
      <vt:lpstr>Слайд 19</vt:lpstr>
      <vt:lpstr>Гипопаратиреоз</vt:lpstr>
      <vt:lpstr>Рахит</vt:lpstr>
      <vt:lpstr>Слайд 22</vt:lpstr>
      <vt:lpstr>Слайд 23</vt:lpstr>
      <vt:lpstr>Слайд 24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Оренбургский государственный  медицинский университет Кафедра биологической химии</dc:title>
  <dc:creator>Домашний</dc:creator>
  <cp:lastModifiedBy>Домашний</cp:lastModifiedBy>
  <cp:revision>73</cp:revision>
  <dcterms:modified xsi:type="dcterms:W3CDTF">2020-03-29T11:12:45Z</dcterms:modified>
</cp:coreProperties>
</file>